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4"/>
  </p:notesMasterIdLst>
  <p:handoutMasterIdLst>
    <p:handoutMasterId r:id="rId25"/>
  </p:handoutMasterIdLst>
  <p:sldIdLst>
    <p:sldId id="446" r:id="rId5"/>
    <p:sldId id="447" r:id="rId6"/>
    <p:sldId id="461" r:id="rId7"/>
    <p:sldId id="427" r:id="rId8"/>
    <p:sldId id="434" r:id="rId9"/>
    <p:sldId id="426" r:id="rId10"/>
    <p:sldId id="462" r:id="rId11"/>
    <p:sldId id="449" r:id="rId12"/>
    <p:sldId id="464" r:id="rId13"/>
    <p:sldId id="453" r:id="rId14"/>
    <p:sldId id="454" r:id="rId15"/>
    <p:sldId id="456" r:id="rId16"/>
    <p:sldId id="455" r:id="rId17"/>
    <p:sldId id="457" r:id="rId18"/>
    <p:sldId id="460" r:id="rId19"/>
    <p:sldId id="466" r:id="rId20"/>
    <p:sldId id="465" r:id="rId21"/>
    <p:sldId id="433" r:id="rId22"/>
    <p:sldId id="4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A0A9"/>
    <a:srgbClr val="ABAA66"/>
    <a:srgbClr val="48996B"/>
    <a:srgbClr val="8C5896"/>
    <a:srgbClr val="7C6560"/>
    <a:srgbClr val="29282D"/>
    <a:srgbClr val="E288B6"/>
    <a:srgbClr val="D75078"/>
    <a:srgbClr val="B38F6A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73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3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296" y="4471491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FindMe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429C0-2F6E-2609-1E48-8184B6654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536" y="4297340"/>
            <a:ext cx="679202" cy="6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9211"/>
            <a:ext cx="2254450" cy="117957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DFD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LEVEL 0</a:t>
            </a:r>
          </a:p>
        </p:txBody>
      </p:sp>
      <p:pic>
        <p:nvPicPr>
          <p:cNvPr id="2051" name="Picture 7" descr="context level diagram.drawio (1)">
            <a:extLst>
              <a:ext uri="{FF2B5EF4-FFF2-40B4-BE49-F238E27FC236}">
                <a16:creationId xmlns:a16="http://schemas.microsoft.com/office/drawing/2014/main" id="{1FAFA8D6-89A8-D073-C0E6-081ACC30F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36" y="640795"/>
            <a:ext cx="9771219" cy="557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F481F-C5E5-F8F8-A021-53320BCC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A9A12-E194-9174-1C8C-D8CA8F16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0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3AF0EA-E641-5EA8-0E82-20EBEBA8896C}"/>
              </a:ext>
            </a:extLst>
          </p:cNvPr>
          <p:cNvSpPr/>
          <p:nvPr/>
        </p:nvSpPr>
        <p:spPr>
          <a:xfrm>
            <a:off x="237281" y="188119"/>
            <a:ext cx="11671139" cy="648176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38" y="2600222"/>
            <a:ext cx="4288420" cy="1657553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DFD</a:t>
            </a:r>
            <a:br>
              <a:rPr lang="en-US" b="1" cap="none" dirty="0">
                <a:solidFill>
                  <a:schemeClr val="bg1"/>
                </a:solidFill>
              </a:rPr>
            </a:br>
            <a:r>
              <a:rPr lang="en-US" b="1" cap="none" dirty="0">
                <a:solidFill>
                  <a:schemeClr val="bg1"/>
                </a:solidFill>
              </a:rPr>
              <a:t>LEVEL 1</a:t>
            </a:r>
            <a:br>
              <a:rPr lang="en-US" b="1" cap="none" dirty="0">
                <a:solidFill>
                  <a:schemeClr val="bg1"/>
                </a:solidFill>
              </a:rPr>
            </a:br>
            <a:r>
              <a:rPr lang="en-US" b="1" cap="none" dirty="0">
                <a:solidFill>
                  <a:schemeClr val="bg1"/>
                </a:solidFill>
              </a:rPr>
              <a:t>TENANT POV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89A7A-0CE3-5180-C4FD-FD8A7555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  <p:pic>
        <p:nvPicPr>
          <p:cNvPr id="1026" name="Picture 26" descr="level 1 _ Tenant">
            <a:extLst>
              <a:ext uri="{FF2B5EF4-FFF2-40B4-BE49-F238E27FC236}">
                <a16:creationId xmlns:a16="http://schemas.microsoft.com/office/drawing/2014/main" id="{A9C3FD45-A696-BFAD-2056-8A8D9FA30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15" y="270917"/>
            <a:ext cx="6655541" cy="631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12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3AF0EA-E641-5EA8-0E82-20EBEBA8896C}"/>
              </a:ext>
            </a:extLst>
          </p:cNvPr>
          <p:cNvSpPr/>
          <p:nvPr/>
        </p:nvSpPr>
        <p:spPr>
          <a:xfrm>
            <a:off x="237281" y="188119"/>
            <a:ext cx="11671139" cy="648176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00" y="2600221"/>
            <a:ext cx="4288420" cy="165755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DFD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LEVEL 1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Landlord pOV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5A77F-E947-E7CE-40CA-2C1F00E4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  <p:pic>
        <p:nvPicPr>
          <p:cNvPr id="2050" name="Picture 27" descr="DFD level 1 _ Landlord perspective">
            <a:extLst>
              <a:ext uri="{FF2B5EF4-FFF2-40B4-BE49-F238E27FC236}">
                <a16:creationId xmlns:a16="http://schemas.microsoft.com/office/drawing/2014/main" id="{B7B3768C-862E-CC4E-FC33-F3CDBF00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38" y="397477"/>
            <a:ext cx="7594882" cy="6063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459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910" y="2689364"/>
            <a:ext cx="3852923" cy="155450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DFD</a:t>
            </a:r>
            <a:br>
              <a:rPr lang="en-US" b="1" cap="none" dirty="0">
                <a:solidFill>
                  <a:schemeClr val="bg1"/>
                </a:solidFill>
              </a:rPr>
            </a:br>
            <a:r>
              <a:rPr lang="en-US" b="1" cap="none" dirty="0">
                <a:solidFill>
                  <a:schemeClr val="bg1"/>
                </a:solidFill>
              </a:rPr>
              <a:t>LEVEL 1</a:t>
            </a:r>
            <a:br>
              <a:rPr lang="en-US" b="1" cap="none" dirty="0">
                <a:solidFill>
                  <a:schemeClr val="bg1"/>
                </a:solidFill>
              </a:rPr>
            </a:br>
            <a:r>
              <a:rPr lang="en-US" b="1" cap="none" dirty="0">
                <a:solidFill>
                  <a:schemeClr val="bg1"/>
                </a:solidFill>
              </a:rPr>
              <a:t>ADMIN POV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1C99D-70CE-91A2-5A1D-7954E6F2D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532435"/>
            <a:ext cx="11772900" cy="58683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13FAC-DC7A-CCA5-7E70-D99DD3E4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  <p:pic>
        <p:nvPicPr>
          <p:cNvPr id="3074" name="Picture 4" descr="context level diagram.drawio (3)">
            <a:extLst>
              <a:ext uri="{FF2B5EF4-FFF2-40B4-BE49-F238E27FC236}">
                <a16:creationId xmlns:a16="http://schemas.microsoft.com/office/drawing/2014/main" id="{2BD53437-0912-B032-4597-F2216FE6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03" y="730627"/>
            <a:ext cx="8571817" cy="547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46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B0B8D-3377-34B1-96EF-70993CB46FBA}"/>
              </a:ext>
            </a:extLst>
          </p:cNvPr>
          <p:cNvSpPr/>
          <p:nvPr/>
        </p:nvSpPr>
        <p:spPr>
          <a:xfrm>
            <a:off x="5555418" y="183185"/>
            <a:ext cx="5853609" cy="5869447"/>
          </a:xfrm>
          <a:prstGeom prst="rect">
            <a:avLst/>
          </a:prstGeom>
          <a:solidFill>
            <a:srgbClr val="85A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85" y="2876362"/>
            <a:ext cx="3531766" cy="11052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cap="none" dirty="0">
                <a:solidFill>
                  <a:schemeClr val="bg1"/>
                </a:solidFill>
              </a:rPr>
              <a:t>DFD</a:t>
            </a:r>
            <a:br>
              <a:rPr lang="en-US" sz="4000" b="1" cap="none" dirty="0">
                <a:solidFill>
                  <a:schemeClr val="bg1"/>
                </a:solidFill>
              </a:rPr>
            </a:br>
            <a:r>
              <a:rPr lang="en-US" sz="4000" b="1" cap="none" dirty="0">
                <a:solidFill>
                  <a:schemeClr val="bg1"/>
                </a:solidFill>
              </a:rPr>
              <a:t>LEVEL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1C99D-70CE-91A2-5A1D-7954E6F2D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352339"/>
            <a:ext cx="11772900" cy="6258186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9" descr="DFD Level 2">
            <a:extLst>
              <a:ext uri="{FF2B5EF4-FFF2-40B4-BE49-F238E27FC236}">
                <a16:creationId xmlns:a16="http://schemas.microsoft.com/office/drawing/2014/main" id="{6BCFBBE0-3061-79EE-01A6-C0DC28A03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38" y="563079"/>
            <a:ext cx="5770418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F1512-0B16-C42E-AEBC-DDA1EECA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8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13051"/>
            <a:ext cx="3852923" cy="1107131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DATA</a:t>
            </a:r>
            <a:br>
              <a:rPr lang="en-US" b="1" cap="none" dirty="0">
                <a:solidFill>
                  <a:schemeClr val="bg1"/>
                </a:solidFill>
              </a:rPr>
            </a:br>
            <a:r>
              <a:rPr lang="en-US" b="1" cap="none" dirty="0">
                <a:solidFill>
                  <a:schemeClr val="bg1"/>
                </a:solidFill>
              </a:rPr>
              <a:t>DICTIONARY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1C99D-70CE-91A2-5A1D-7954E6F2D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532435"/>
            <a:ext cx="11772900" cy="58683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F1512-0B16-C42E-AEBC-DDA1EECA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A34EB-39BF-53C7-47D1-952FF0F0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412" y="685075"/>
            <a:ext cx="8169348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3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CD4852-7561-B385-ADD0-182B9024A8CE}"/>
              </a:ext>
            </a:extLst>
          </p:cNvPr>
          <p:cNvSpPr/>
          <p:nvPr/>
        </p:nvSpPr>
        <p:spPr>
          <a:xfrm>
            <a:off x="5732011" y="129056"/>
            <a:ext cx="5260363" cy="6266842"/>
          </a:xfrm>
          <a:prstGeom prst="rect">
            <a:avLst/>
          </a:prstGeom>
          <a:solidFill>
            <a:srgbClr val="85A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625" y="2913049"/>
            <a:ext cx="3852923" cy="1107131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ENTITY REALTION</a:t>
            </a:r>
            <a:br>
              <a:rPr lang="en-US" b="1" cap="none" dirty="0">
                <a:solidFill>
                  <a:schemeClr val="bg1"/>
                </a:solidFill>
              </a:rPr>
            </a:br>
            <a:r>
              <a:rPr lang="en-US" b="1" cap="none" dirty="0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1C99D-70CE-91A2-5A1D-7954E6F2D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75618"/>
            <a:ext cx="11772900" cy="637063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F1512-0B16-C42E-AEBC-DDA1EECA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  <p:pic>
        <p:nvPicPr>
          <p:cNvPr id="5122" name="Picture 3">
            <a:extLst>
              <a:ext uri="{FF2B5EF4-FFF2-40B4-BE49-F238E27FC236}">
                <a16:creationId xmlns:a16="http://schemas.microsoft.com/office/drawing/2014/main" id="{7082BCF8-2A57-4700-5814-ECC85B7F9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422180"/>
            <a:ext cx="5260363" cy="637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22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7" r="437"/>
          <a:stretch/>
        </p:blipFill>
        <p:spPr>
          <a:xfrm>
            <a:off x="-13451" y="-68140"/>
            <a:ext cx="12205451" cy="692614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-68140"/>
            <a:ext cx="12205452" cy="6926140"/>
          </a:xfrm>
          <a:prstGeom prst="rect">
            <a:avLst/>
          </a:prstGeom>
          <a:solidFill>
            <a:schemeClr val="tx1">
              <a:lumMod val="85000"/>
              <a:lumOff val="15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95" y="994955"/>
            <a:ext cx="6380441" cy="903767"/>
          </a:xfrm>
        </p:spPr>
        <p:txBody>
          <a:bodyPr>
            <a:noAutofit/>
          </a:bodyPr>
          <a:lstStyle/>
          <a:p>
            <a:r>
              <a:rPr lang="en-US" sz="3200" b="1" dirty="0"/>
              <a:t>GANTT CHART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E236BB-2D82-09B5-09E9-EF623D90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50" y="2008902"/>
            <a:ext cx="2530997" cy="2530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C245C9-25F0-D502-A6F4-736911800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174" y="646898"/>
            <a:ext cx="8162277" cy="5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4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b="1" cap="none" dirty="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638800" cy="354787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No section allocated for real time notification</a:t>
            </a:r>
          </a:p>
          <a:p>
            <a:pPr marL="285750" marR="0" lvl="0" indent="-285750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Auto complete location feature could not be implemented</a:t>
            </a:r>
          </a:p>
          <a:p>
            <a:pPr marL="285750" marR="0" lvl="0" indent="-285750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All the room details are shown at once that causes difficult for user to find the desired rooms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176E307-8C2F-4787-9905-7583953AA8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7450" r="7450"/>
          <a:stretch/>
        </p:blipFill>
        <p:spPr>
          <a:xfrm>
            <a:off x="6997700" y="914400"/>
            <a:ext cx="4333875" cy="50927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C05228-8801-8CCB-0855-3642D7808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296" y="4232869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429C0-2F6E-2609-1E48-8184B6654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073" y="4112146"/>
            <a:ext cx="679202" cy="679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8570D-D24F-6758-2DBC-01C75BBFA85A}"/>
              </a:ext>
            </a:extLst>
          </p:cNvPr>
          <p:cNvSpPr txBox="1"/>
          <p:nvPr/>
        </p:nvSpPr>
        <p:spPr>
          <a:xfrm>
            <a:off x="9176657" y="5335259"/>
            <a:ext cx="2822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Bishal</a:t>
            </a:r>
            <a:r>
              <a:rPr lang="en-US" sz="2000" dirty="0">
                <a:solidFill>
                  <a:schemeClr val="bg1"/>
                </a:solidFill>
              </a:rPr>
              <a:t> Tamang (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343564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Samir Shrestha (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343576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Shristi</a:t>
            </a:r>
            <a:r>
              <a:rPr lang="en-US" sz="2000" dirty="0">
                <a:solidFill>
                  <a:schemeClr val="bg1"/>
                </a:solidFill>
              </a:rPr>
              <a:t> Pradhan (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343580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904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6853"/>
            <a:ext cx="12216366" cy="6871706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1" cy="6885412"/>
          </a:xfrm>
          <a:prstGeom prst="rect">
            <a:avLst/>
          </a:prstGeom>
          <a:solidFill>
            <a:schemeClr val="tx1">
              <a:lumMod val="85000"/>
              <a:lumOff val="15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18" y="1383399"/>
            <a:ext cx="11174819" cy="903767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b="1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2148" y="2533545"/>
            <a:ext cx="7960489" cy="2300195"/>
          </a:xfrm>
        </p:spPr>
        <p:txBody>
          <a:bodyPr/>
          <a:lstStyle/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Findmehome is a free website designed for making the task of finding the room for rent easily with no effort at all. Unlike other websites it is room/flat centric which provides favorable environment for tenant and landlord with satisfactory interface.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622D-179C-4A13-14F8-67B91078D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50" y="2008902"/>
            <a:ext cx="2530997" cy="25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92000" cy="6740728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-27412"/>
            <a:ext cx="12192000" cy="6885412"/>
          </a:xfrm>
          <a:prstGeom prst="rect">
            <a:avLst/>
          </a:prstGeom>
          <a:solidFill>
            <a:schemeClr val="tx1">
              <a:lumMod val="85000"/>
              <a:lumOff val="15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A9788E2-76E5-1FD3-29BB-4B6AA947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454" y="1652638"/>
            <a:ext cx="5800401" cy="903767"/>
          </a:xfrm>
        </p:spPr>
        <p:txBody>
          <a:bodyPr/>
          <a:lstStyle/>
          <a:p>
            <a:pPr algn="ctr"/>
            <a:r>
              <a:rPr lang="en-US" b="1" dirty="0"/>
              <a:t>LITERATURE REVIEW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F330472-9506-B99F-2CDC-0686644318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2147" y="2595968"/>
            <a:ext cx="7960489" cy="2300195"/>
          </a:xfrm>
        </p:spPr>
        <p:txBody>
          <a:bodyPr/>
          <a:lstStyle/>
          <a:p>
            <a:pPr marL="7429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  <a:ea typeface="+mj-ea"/>
                <a:cs typeface="+mj-cs"/>
              </a:rPr>
              <a:t>GHARBETI</a:t>
            </a:r>
          </a:p>
          <a:p>
            <a:pPr marL="742950" marR="0" indent="-28575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  <a:ea typeface="+mj-ea"/>
                <a:cs typeface="+mj-cs"/>
              </a:rPr>
              <a:t>ROOM FINDER KATHMANDU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BE6DE3-4B5C-61BA-4DD4-578B41163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50" y="2008902"/>
            <a:ext cx="2530997" cy="25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8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b="1" cap="none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6" y="2684561"/>
            <a:ext cx="4037434" cy="3255264"/>
          </a:xfrm>
        </p:spPr>
        <p:txBody>
          <a:bodyPr>
            <a:noAutofit/>
          </a:bodyPr>
          <a:lstStyle/>
          <a:p>
            <a:pPr marL="742950" lvl="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  <a:ea typeface="+mj-ea"/>
                <a:cs typeface="+mj-cs"/>
              </a:rPr>
              <a:t>Conveys room details effectively</a:t>
            </a:r>
          </a:p>
          <a:p>
            <a:pPr marL="742950" lvl="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  <a:ea typeface="+mj-ea"/>
                <a:cs typeface="+mj-cs"/>
              </a:rPr>
              <a:t>Allows user to manipulate room details with ease</a:t>
            </a:r>
          </a:p>
          <a:p>
            <a:pPr marL="742950" lvl="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  <a:ea typeface="+mj-ea"/>
                <a:cs typeface="+mj-cs"/>
              </a:rPr>
              <a:t>Helps tenant to take easier decision for existing room detail</a:t>
            </a:r>
          </a:p>
        </p:txBody>
      </p:sp>
      <p:pic>
        <p:nvPicPr>
          <p:cNvPr id="31" name="Picture Placeholder 12">
            <a:extLst>
              <a:ext uri="{FF2B5EF4-FFF2-40B4-BE49-F238E27FC236}">
                <a16:creationId xmlns:a16="http://schemas.microsoft.com/office/drawing/2014/main" id="{E6A8DD7D-03FE-4E34-BC50-4488924D5D8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6981" t="-185" r="31665" b="185"/>
          <a:stretch/>
        </p:blipFill>
        <p:spPr>
          <a:xfrm>
            <a:off x="4740235" y="0"/>
            <a:ext cx="7480300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339C0-47DF-6C70-2B61-C85B22765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9513" r="9513"/>
          <a:stretch/>
        </p:blipFill>
        <p:spPr>
          <a:xfrm>
            <a:off x="5159375" y="822960"/>
            <a:ext cx="6575425" cy="507523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899"/>
            <a:ext cx="3619501" cy="87782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FEATURES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836" y="2642933"/>
            <a:ext cx="4860306" cy="3255264"/>
          </a:xfrm>
        </p:spPr>
        <p:txBody>
          <a:bodyPr/>
          <a:lstStyle/>
          <a:p>
            <a:pPr marL="742950" lvl="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Wishlist can be accessed</a:t>
            </a:r>
          </a:p>
          <a:p>
            <a:pPr marL="7429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Initially, when signed in it verifies email</a:t>
            </a:r>
          </a:p>
          <a:p>
            <a:pPr marL="7429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is notified for the steps he has taken</a:t>
            </a:r>
          </a:p>
          <a:p>
            <a:pPr marL="742950" lvl="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Rooms can be added, modified or deleted as required</a:t>
            </a:r>
          </a:p>
          <a:p>
            <a:pPr marL="7429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Show landlord contact and name only to a signed in tenant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7CD99E-8EC2-72FA-66B6-29490B80D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b="1" dirty="0"/>
              <a:t>SIGNIFICANCE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104" y="2935867"/>
            <a:ext cx="4946904" cy="2871216"/>
          </a:xfrm>
        </p:spPr>
        <p:txBody>
          <a:bodyPr/>
          <a:lstStyle/>
          <a:p>
            <a:pPr marL="742950" lvl="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  <a:ea typeface="+mj-ea"/>
                <a:cs typeface="+mj-cs"/>
              </a:rPr>
              <a:t>User information is secured</a:t>
            </a:r>
          </a:p>
          <a:p>
            <a:pPr marL="74295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  <a:ea typeface="+mj-ea"/>
                <a:cs typeface="+mj-cs"/>
              </a:rPr>
              <a:t>Room detail is presented easily</a:t>
            </a:r>
          </a:p>
          <a:p>
            <a:pPr marL="742950" lvl="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  <a:ea typeface="+mj-ea"/>
                <a:cs typeface="+mj-cs"/>
              </a:rPr>
              <a:t>Modification of room details can be done</a:t>
            </a:r>
          </a:p>
          <a:p>
            <a:pPr marL="742950" lvl="0" indent="-2857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  <a:ea typeface="+mj-ea"/>
                <a:cs typeface="+mj-cs"/>
              </a:rPr>
              <a:t>Easier for tenant to choose room as per rating and room details provided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85E2395-F258-4D5F-8EC1-2192791DA1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5446" r="5446"/>
          <a:stretch/>
        </p:blipFill>
        <p:spPr>
          <a:xfrm>
            <a:off x="7178040" y="457200"/>
            <a:ext cx="4562856" cy="64008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398AF8-84B6-A1E5-6D09-08D4D0C2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4870" b="4336"/>
          <a:stretch/>
        </p:blipFill>
        <p:spPr>
          <a:xfrm>
            <a:off x="-13451" y="-68140"/>
            <a:ext cx="12205451" cy="692614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-13450" y="-68140"/>
            <a:ext cx="12205452" cy="6926140"/>
          </a:xfrm>
          <a:prstGeom prst="rect">
            <a:avLst/>
          </a:prstGeom>
          <a:solidFill>
            <a:schemeClr val="tx1">
              <a:lumMod val="85000"/>
              <a:lumOff val="15000"/>
              <a:alpha val="7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71" y="1557018"/>
            <a:ext cx="6380441" cy="90376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ASSIGNMENT OF ROLES AND RESPONSIBILITIES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18A3D5BC-CF56-922C-F3A4-13D1EBA8C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63331"/>
              </p:ext>
            </p:extLst>
          </p:nvPr>
        </p:nvGraphicFramePr>
        <p:xfrm>
          <a:off x="4057226" y="3056539"/>
          <a:ext cx="5960532" cy="172624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980266">
                  <a:extLst>
                    <a:ext uri="{9D8B030D-6E8A-4147-A177-3AD203B41FA5}">
                      <a16:colId xmlns:a16="http://schemas.microsoft.com/office/drawing/2014/main" val="1353175692"/>
                    </a:ext>
                  </a:extLst>
                </a:gridCol>
                <a:gridCol w="2980266">
                  <a:extLst>
                    <a:ext uri="{9D8B030D-6E8A-4147-A177-3AD203B41FA5}">
                      <a16:colId xmlns:a16="http://schemas.microsoft.com/office/drawing/2014/main" val="3564514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95101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 err="1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Bishal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 Tamang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45720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FRONTEND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635676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Samir Shrestha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45720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BACKEND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9992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Shristi Pradhan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457200" marR="0" indent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DOCUMENTATION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58282542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5E236BB-2D82-09B5-09E9-EF623D90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50" y="2008902"/>
            <a:ext cx="2530997" cy="25309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F3F5EB-D3C0-084B-19FE-ED60E85CEC7E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7037492" y="3056539"/>
            <a:ext cx="0" cy="172624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092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A1D592-A6B2-03C9-56B7-4376D3B8B523}"/>
              </a:ext>
            </a:extLst>
          </p:cNvPr>
          <p:cNvSpPr/>
          <p:nvPr/>
        </p:nvSpPr>
        <p:spPr>
          <a:xfrm>
            <a:off x="3767022" y="1917359"/>
            <a:ext cx="7851730" cy="3638281"/>
          </a:xfrm>
          <a:prstGeom prst="rect">
            <a:avLst/>
          </a:prstGeom>
          <a:solidFill>
            <a:srgbClr val="85A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29" y="2839211"/>
            <a:ext cx="3049930" cy="117957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PROTOTYPE MODEL</a:t>
            </a:r>
          </a:p>
        </p:txBody>
      </p:sp>
      <p:pic>
        <p:nvPicPr>
          <p:cNvPr id="1026" name="Picture 1" descr="fhm.png">
            <a:extLst>
              <a:ext uri="{FF2B5EF4-FFF2-40B4-BE49-F238E27FC236}">
                <a16:creationId xmlns:a16="http://schemas.microsoft.com/office/drawing/2014/main" id="{E198F9E6-15A0-3350-B7CB-2960B5EA3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" t="1672" r="962" b="8216"/>
          <a:stretch/>
        </p:blipFill>
        <p:spPr bwMode="auto">
          <a:xfrm>
            <a:off x="3310359" y="1609860"/>
            <a:ext cx="8067555" cy="36382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CB4AF92-C56C-3BE9-CE97-637CBA38428F}"/>
              </a:ext>
            </a:extLst>
          </p:cNvPr>
          <p:cNvSpPr/>
          <p:nvPr/>
        </p:nvSpPr>
        <p:spPr>
          <a:xfrm>
            <a:off x="405113" y="381965"/>
            <a:ext cx="11401063" cy="605356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81BBA67-DD27-346C-5461-B30C1B1B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9D7A626-5E08-9EC6-AFCB-DA030BC2460E}"/>
              </a:ext>
            </a:extLst>
          </p:cNvPr>
          <p:cNvSpPr txBox="1">
            <a:spLocks/>
          </p:cNvSpPr>
          <p:nvPr/>
        </p:nvSpPr>
        <p:spPr>
          <a:xfrm>
            <a:off x="4571035" y="690853"/>
            <a:ext cx="3049930" cy="61011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SDLC MODEL</a:t>
            </a:r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7B9063-83A3-3C92-B2A6-6852B7090778}"/>
              </a:ext>
            </a:extLst>
          </p:cNvPr>
          <p:cNvSpPr/>
          <p:nvPr/>
        </p:nvSpPr>
        <p:spPr>
          <a:xfrm>
            <a:off x="5334000" y="701040"/>
            <a:ext cx="6358320" cy="548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20" y="2913051"/>
            <a:ext cx="3852923" cy="1107131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>
                <a:solidFill>
                  <a:schemeClr val="bg1"/>
                </a:solidFill>
              </a:rPr>
              <a:t>USE CASE</a:t>
            </a:r>
            <a:br>
              <a:rPr lang="en-US" b="1" cap="none" dirty="0">
                <a:solidFill>
                  <a:schemeClr val="bg1"/>
                </a:solidFill>
              </a:rPr>
            </a:br>
            <a:r>
              <a:rPr lang="en-US" b="1" cap="none" dirty="0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1C99D-70CE-91A2-5A1D-7954E6F2D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532435"/>
            <a:ext cx="11772900" cy="58683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F1512-0B16-C42E-AEBC-DDA1EECA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20" y="6331352"/>
            <a:ext cx="418698" cy="4186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FC2FE1-F863-1D21-34C3-1B2E0FDD0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33" y="861122"/>
            <a:ext cx="6125054" cy="516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684406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{FAC48A5C-0D72-4962-898B-572C46801F6B}tf78479028_win32</Template>
  <TotalTime>437</TotalTime>
  <Words>273</Words>
  <Application>Microsoft Office PowerPoint</Application>
  <PresentationFormat>Widescreen</PresentationFormat>
  <Paragraphs>57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Times New Roman</vt:lpstr>
      <vt:lpstr>Wingdings</vt:lpstr>
      <vt:lpstr>Balancing Act</vt:lpstr>
      <vt:lpstr>Wellspring</vt:lpstr>
      <vt:lpstr>Star of the show</vt:lpstr>
      <vt:lpstr>Amusements</vt:lpstr>
      <vt:lpstr>FindMehome</vt:lpstr>
      <vt:lpstr>    Introduction</vt:lpstr>
      <vt:lpstr>LITERATURE REVIEW</vt:lpstr>
      <vt:lpstr>OBJECTIVES</vt:lpstr>
      <vt:lpstr>FEATURES </vt:lpstr>
      <vt:lpstr>SIGNIFICANCE </vt:lpstr>
      <vt:lpstr>ASSIGNMENT OF ROLES AND RESPONSIBILITIES</vt:lpstr>
      <vt:lpstr>PROTOTYPE MODEL</vt:lpstr>
      <vt:lpstr>USE CASE DIAGRAM</vt:lpstr>
      <vt:lpstr>DFD LEVEL 0</vt:lpstr>
      <vt:lpstr>DFD LEVEL 1 TENANT POV</vt:lpstr>
      <vt:lpstr>DFD LEVEL 1 Landlord pOV</vt:lpstr>
      <vt:lpstr>DFD LEVEL 1 ADMIN POV</vt:lpstr>
      <vt:lpstr>DFD LEVEL 2</vt:lpstr>
      <vt:lpstr>DATA DICTIONARY</vt:lpstr>
      <vt:lpstr>ENTITY REALTION DIAGRAM</vt:lpstr>
      <vt:lpstr>GANTT CHART</vt:lpstr>
      <vt:lpstr>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FindMehome     at your service</dc:title>
  <dc:creator>Samir</dc:creator>
  <cp:lastModifiedBy>Samir</cp:lastModifiedBy>
  <cp:revision>148</cp:revision>
  <dcterms:created xsi:type="dcterms:W3CDTF">2022-08-25T12:06:20Z</dcterms:created>
  <dcterms:modified xsi:type="dcterms:W3CDTF">2022-08-26T01:12:51Z</dcterms:modified>
</cp:coreProperties>
</file>